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2"/>
  </p:notesMasterIdLst>
  <p:sldIdLst>
    <p:sldId id="256" r:id="rId2"/>
    <p:sldId id="329" r:id="rId3"/>
    <p:sldId id="327" r:id="rId4"/>
    <p:sldId id="326" r:id="rId5"/>
    <p:sldId id="325" r:id="rId6"/>
    <p:sldId id="334" r:id="rId7"/>
    <p:sldId id="331" r:id="rId8"/>
    <p:sldId id="319" r:id="rId9"/>
    <p:sldId id="354" r:id="rId10"/>
    <p:sldId id="308" r:id="rId11"/>
    <p:sldId id="330" r:id="rId12"/>
    <p:sldId id="328" r:id="rId13"/>
    <p:sldId id="260" r:id="rId14"/>
    <p:sldId id="333" r:id="rId15"/>
    <p:sldId id="355" r:id="rId16"/>
    <p:sldId id="359" r:id="rId17"/>
    <p:sldId id="317" r:id="rId18"/>
    <p:sldId id="335" r:id="rId19"/>
    <p:sldId id="356" r:id="rId20"/>
    <p:sldId id="3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3AA"/>
    <a:srgbClr val="990033"/>
    <a:srgbClr val="A5002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7568" autoAdjust="0"/>
  </p:normalViewPr>
  <p:slideViewPr>
    <p:cSldViewPr snapToGrid="0">
      <p:cViewPr varScale="1">
        <p:scale>
          <a:sx n="45" d="100"/>
          <a:sy n="45" d="100"/>
        </p:scale>
        <p:origin x="14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8CECC-39CB-494D-B0C8-709F7CBD6FE0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A37C6-2A29-461C-B32A-89B4592358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97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62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380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85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962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434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7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372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020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350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37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49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505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63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64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91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961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56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37C6-2A29-461C-B32A-89B45923580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208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A10D0-20D9-4461-9337-5FE1B4A402F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139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98987-9F69-40EE-8450-32CA8752F43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14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4F-F9E4-4D87-B8BD-D231DD19ECCE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F41F-7778-4CB1-9174-6C4209D141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186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03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71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31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21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96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84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0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73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5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86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81C0D-F0C5-4FBA-A1B0-D0A3B5923298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F09-698E-45F9-8F53-D53C9F2C7D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66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tmlpreview.github.io/?https://github.com/Lucia-Michielin/DesignInformatics/blob/main/DI_Demo/DI_Demo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github.com/Lucia-Michielin/DesignInformatics" TargetMode="Externa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888FC5B-41E8-44A6-9901-FD61DE9B3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7632" y="2079421"/>
            <a:ext cx="4467225" cy="3155309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Design Informatics Presentation</a:t>
            </a:r>
          </a:p>
          <a:p>
            <a:endParaRPr lang="en-GB" sz="3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3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 Lucia Michielin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7B194-0A18-4506-AA13-CC8AB24D83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" y="0"/>
            <a:ext cx="7100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9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9896" y="193152"/>
            <a:ext cx="6095999" cy="7532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Teaching Philosophy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896" y="1211725"/>
            <a:ext cx="5906104" cy="60179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/>
            </a:endParaRPr>
          </a:p>
          <a:p>
            <a:pPr marL="4320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320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Breaking the “Language” Barrier </a:t>
            </a:r>
          </a:p>
          <a:p>
            <a:pPr marL="4320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Challenging the STEM vs Arts axiom </a:t>
            </a:r>
          </a:p>
          <a:p>
            <a:pPr marL="4320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Plurality of backgrounds as a resource rather than a hindrance </a:t>
            </a:r>
          </a:p>
          <a:p>
            <a:pPr marL="4320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/>
              </a:rPr>
              <a:t>Computational methods as common language for interdisciplinary work</a:t>
            </a:r>
          </a:p>
          <a:p>
            <a:pPr marL="4320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/>
              </a:rPr>
              <a:t>Coding is creativity by definition</a:t>
            </a: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/>
            </a:endParaRPr>
          </a:p>
          <a:p>
            <a:pPr>
              <a:lnSpc>
                <a:spcPct val="130000"/>
              </a:lnSpc>
            </a:pP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410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19DB-554D-46DB-97D8-C742145B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0" y="207259"/>
            <a:ext cx="1155234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Creative Coding for Design: Using Data to 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327A-180A-4F5A-9BE7-AD036BE58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90" y="1618189"/>
            <a:ext cx="1202422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can different data sources (text, tabular, images, geographical and shapes) be collecte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d, manipulated and transformed to generate new and innovative insight and shape the world around us</a:t>
            </a:r>
            <a:endParaRPr lang="en-GB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2BC8C-337A-4EAA-91E1-28E49833A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" y="2783701"/>
            <a:ext cx="1202422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9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95FF61-27A2-47D2-9C93-F9D244A3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961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Creative Coding for Design: Learning Outcomes</a:t>
            </a:r>
            <a:b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GB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327A-180A-4F5A-9BE7-AD036BE58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85" y="1466812"/>
            <a:ext cx="8130887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By the end of the course students would become familiar with</a:t>
            </a:r>
          </a:p>
          <a:p>
            <a:pPr marL="0" indent="0">
              <a:lnSpc>
                <a:spcPct val="130000"/>
              </a:lnSpc>
              <a:buNone/>
            </a:pP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basics of working with code through R and RStudio</a:t>
            </a:r>
          </a:p>
          <a:p>
            <a:pPr>
              <a:lnSpc>
                <a:spcPct val="130000"/>
              </a:lnSpc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Transform an idea/project into a coding pipeline</a:t>
            </a:r>
          </a:p>
          <a:p>
            <a:pPr>
              <a:lnSpc>
                <a:spcPct val="130000"/>
              </a:lnSpc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Search and adapt code to fit a specific purpose </a:t>
            </a:r>
          </a:p>
          <a:p>
            <a:pPr>
              <a:lnSpc>
                <a:spcPct val="130000"/>
              </a:lnSpc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different types of data can be collected manipulated and transformed through coding</a:t>
            </a:r>
          </a:p>
          <a:p>
            <a:pPr>
              <a:lnSpc>
                <a:spcPct val="130000"/>
              </a:lnSpc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Good practices of sharing and evaluate other people code</a:t>
            </a:r>
          </a:p>
          <a:p>
            <a:pPr>
              <a:lnSpc>
                <a:spcPct val="130000"/>
              </a:lnSpc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Good practices of working collaboratively in an interdisciplinary context</a:t>
            </a:r>
          </a:p>
          <a:p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9B3CFC-1EE9-4EBE-99B2-8ADFECBDF61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5" name="Picture 2" descr="programmer humor">
            <a:extLst>
              <a:ext uri="{FF2B5EF4-FFF2-40B4-BE49-F238E27FC236}">
                <a16:creationId xmlns:a16="http://schemas.microsoft.com/office/drawing/2014/main" id="{FE6C8C10-5A55-470F-971A-6694F737F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45080" y="1312335"/>
            <a:ext cx="3929734" cy="42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98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8B83F6-6173-47DC-8EB6-C9A5ACCA2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4B3AA"/>
          </a:solidFill>
          <a:ln>
            <a:solidFill>
              <a:srgbClr val="F4B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6277C-7778-4490-BD48-0D4691EC2FC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D03E7-52F5-44A9-9CE5-9565F4E5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1233"/>
            <a:ext cx="6095997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you are going to learn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E23F5-DE88-474E-8A24-CAF5EECBAF11}"/>
              </a:ext>
            </a:extLst>
          </p:cNvPr>
          <p:cNvSpPr txBox="1"/>
          <p:nvPr/>
        </p:nvSpPr>
        <p:spPr>
          <a:xfrm>
            <a:off x="-5" y="1606796"/>
            <a:ext cx="6096001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Find solutions to tasks and problems through coding</a:t>
            </a:r>
          </a:p>
          <a:p>
            <a:pPr marL="742950" lvl="1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Think outside the box to bring together design and coding</a:t>
            </a:r>
          </a:p>
          <a:p>
            <a:pPr marL="742950" lvl="1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to efficiently source code to manipulate and transform</a:t>
            </a:r>
          </a:p>
          <a:p>
            <a:pPr marL="742950" lvl="1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to use coding to create new insight of data and create knowledge</a:t>
            </a:r>
          </a:p>
          <a:p>
            <a:pPr marL="742950" lvl="1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Principles and approaches of working with code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45043-0D4E-4DDB-AE5C-12E0DF27EE1C}"/>
              </a:ext>
            </a:extLst>
          </p:cNvPr>
          <p:cNvSpPr txBox="1"/>
          <p:nvPr/>
        </p:nvSpPr>
        <p:spPr>
          <a:xfrm>
            <a:off x="6095996" y="1702584"/>
            <a:ext cx="6096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/>
              <a:t>All R and R studio – no one needs to learn the yellow pages by heart to use it </a:t>
            </a:r>
          </a:p>
          <a:p>
            <a:pPr marL="742950" lvl="1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/>
              <a:t>Learn by heart code structure and functions (if you use the same function all over again it may happen but this is not the point of this course)</a:t>
            </a:r>
          </a:p>
          <a:p>
            <a:pPr marL="742950" lvl="1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dirty="0"/>
              <a:t>How to create an app or a website (although you will easily pick up these skills)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465F4E-0494-424C-835A-3DA15C823BF3}"/>
              </a:ext>
            </a:extLst>
          </p:cNvPr>
          <p:cNvSpPr txBox="1">
            <a:spLocks/>
          </p:cNvSpPr>
          <p:nvPr/>
        </p:nvSpPr>
        <p:spPr>
          <a:xfrm>
            <a:off x="6095999" y="281234"/>
            <a:ext cx="6095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you are </a:t>
            </a:r>
            <a:r>
              <a:rPr lang="en-GB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NOT</a:t>
            </a:r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going to learn</a:t>
            </a:r>
          </a:p>
        </p:txBody>
      </p:sp>
    </p:spTree>
    <p:extLst>
      <p:ext uri="{BB962C8B-B14F-4D97-AF65-F5344CB8AC3E}">
        <p14:creationId xmlns:p14="http://schemas.microsoft.com/office/powerpoint/2010/main" val="106281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95FF61-27A2-47D2-9C93-F9D244A3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67" y="191981"/>
            <a:ext cx="7302530" cy="1325563"/>
          </a:xfrm>
        </p:spPr>
        <p:txBody>
          <a:bodyPr>
            <a:no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Creative Coding for Design: Structure and Assessments</a:t>
            </a:r>
            <a:b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GB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327A-180A-4F5A-9BE7-AD036BE58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92" y="1517544"/>
            <a:ext cx="7616505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Lectures + Labs</a:t>
            </a:r>
          </a:p>
          <a:p>
            <a:pPr>
              <a:lnSpc>
                <a:spcPct val="13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1h/week Lecture introducing a method and exploring examples</a:t>
            </a:r>
          </a:p>
          <a:p>
            <a:pPr>
              <a:lnSpc>
                <a:spcPct val="13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2h/week Lab applying the method to real world dataset with R and R studio (themed)</a:t>
            </a:r>
          </a:p>
          <a:p>
            <a:pPr>
              <a:lnSpc>
                <a:spcPct val="13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Assessment: 100% Course work</a:t>
            </a:r>
          </a:p>
          <a:p>
            <a:pPr lvl="1">
              <a:lnSpc>
                <a:spcPct val="130000"/>
              </a:lnSpc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Small individual project (30%)</a:t>
            </a:r>
          </a:p>
          <a:p>
            <a:pPr lvl="1">
              <a:lnSpc>
                <a:spcPct val="130000"/>
              </a:lnSpc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Peer review assessment of other groups projects drafts (20%)</a:t>
            </a:r>
          </a:p>
          <a:p>
            <a:pPr lvl="1">
              <a:lnSpc>
                <a:spcPct val="130000"/>
              </a:lnSpc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Larger group project published in GitHub (40%)</a:t>
            </a:r>
          </a:p>
          <a:p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9B3CFC-1EE9-4EBE-99B2-8ADFECBDF61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7" name="Picture 2" descr="software developer meme">
            <a:extLst>
              <a:ext uri="{FF2B5EF4-FFF2-40B4-BE49-F238E27FC236}">
                <a16:creationId xmlns:a16="http://schemas.microsoft.com/office/drawing/2014/main" id="{F2BBAF43-1C64-4FD7-8BC9-09C3F3EB5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0"/>
            <a:ext cx="451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91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95FF61-27A2-47D2-9C93-F9D244A3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82" y="321338"/>
            <a:ext cx="8299509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Creative Coding for Design: Structure</a:t>
            </a:r>
            <a:b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GB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327A-180A-4F5A-9BE7-AD036BE58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64" y="1663320"/>
            <a:ext cx="6766929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Week 1</a:t>
            </a: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What is coding and what are data?</a:t>
            </a:r>
          </a:p>
          <a:p>
            <a:pPr>
              <a:lnSpc>
                <a:spcPct val="150000"/>
              </a:lnSpc>
            </a:pPr>
            <a:r>
              <a:rPr lang="en-GB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Week 2-3</a:t>
            </a: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Mould and transform your data</a:t>
            </a:r>
          </a:p>
          <a:p>
            <a:pPr>
              <a:lnSpc>
                <a:spcPct val="150000"/>
              </a:lnSpc>
            </a:pPr>
            <a:r>
              <a:rPr lang="en-GB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Week 4: </a:t>
            </a: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Fetching Data Web scraping and OCR</a:t>
            </a:r>
          </a:p>
          <a:p>
            <a:pPr>
              <a:lnSpc>
                <a:spcPct val="150000"/>
              </a:lnSpc>
            </a:pPr>
            <a:r>
              <a:rPr lang="en-GB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Week 5-6: </a:t>
            </a: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Working with textual data</a:t>
            </a:r>
          </a:p>
          <a:p>
            <a:pPr>
              <a:lnSpc>
                <a:spcPct val="150000"/>
              </a:lnSpc>
            </a:pPr>
            <a:r>
              <a:rPr lang="en-GB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Week 7-8:</a:t>
            </a: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Working with shapes and images</a:t>
            </a:r>
            <a:endParaRPr lang="en-GB" sz="24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Week 9-10</a:t>
            </a: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Data Visualisation</a:t>
            </a:r>
          </a:p>
          <a:p>
            <a:pPr>
              <a:lnSpc>
                <a:spcPct val="150000"/>
              </a:lnSpc>
            </a:pPr>
            <a:r>
              <a:rPr lang="en-GB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Week 11: </a:t>
            </a: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Working Collaborative with Git and GitHub</a:t>
            </a:r>
          </a:p>
          <a:p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9B3CFC-1EE9-4EBE-99B2-8ADFECBDF61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EFF1D-320D-4665-B83B-4546D0078B5B}"/>
              </a:ext>
            </a:extLst>
          </p:cNvPr>
          <p:cNvSpPr txBox="1"/>
          <p:nvPr/>
        </p:nvSpPr>
        <p:spPr>
          <a:xfrm>
            <a:off x="7346275" y="164643"/>
            <a:ext cx="4609922" cy="2649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9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Lecture Hours</a:t>
            </a:r>
            <a:r>
              <a:rPr lang="en-GB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11</a:t>
            </a:r>
          </a:p>
          <a:p>
            <a:pPr>
              <a:lnSpc>
                <a:spcPct val="130000"/>
              </a:lnSpc>
            </a:pPr>
            <a:r>
              <a:rPr lang="en-GB" sz="19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Lab Hours</a:t>
            </a:r>
            <a:r>
              <a:rPr lang="en-GB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22</a:t>
            </a:r>
          </a:p>
          <a:p>
            <a:pPr>
              <a:lnSpc>
                <a:spcPct val="130000"/>
              </a:lnSpc>
            </a:pPr>
            <a:r>
              <a:rPr lang="en-GB" sz="1900" b="0" i="1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Programme Level Learning and Teaching Hours</a:t>
            </a:r>
            <a:r>
              <a:rPr lang="en-GB" sz="19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4</a:t>
            </a:r>
          </a:p>
          <a:p>
            <a:pPr>
              <a:lnSpc>
                <a:spcPct val="130000"/>
              </a:lnSpc>
            </a:pPr>
            <a:r>
              <a:rPr lang="en-GB" sz="1900" b="0" i="1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Directed Learning and Independent Learning Hours</a:t>
            </a:r>
            <a:r>
              <a:rPr lang="en-GB" sz="19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163</a:t>
            </a:r>
            <a:endParaRPr lang="en-GB" sz="19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098" name="Picture 2" descr="Managing and Visualizing Your BIM Data | Packt">
            <a:extLst>
              <a:ext uri="{FF2B5EF4-FFF2-40B4-BE49-F238E27FC236}">
                <a16:creationId xmlns:a16="http://schemas.microsoft.com/office/drawing/2014/main" id="{1DF3376A-C4BF-48E5-83AA-87C6F04B0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46275" y="2977594"/>
            <a:ext cx="4609922" cy="370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0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19DB-554D-46DB-97D8-C742145B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7126"/>
            <a:ext cx="4636655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Why coding?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D6C-D656-4054-950B-AD15CB53B0CA}"/>
              </a:ext>
            </a:extLst>
          </p:cNvPr>
          <p:cNvSpPr txBox="1"/>
          <p:nvPr/>
        </p:nvSpPr>
        <p:spPr>
          <a:xfrm>
            <a:off x="71582" y="1062183"/>
            <a:ext cx="7324436" cy="512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Versatility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Reproducible and easy to share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approaches to task and solutions-oriented approaches (debugging approach)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Think outside the box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40C28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Helps you develop a better understanding of the whole design process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40C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Better at collaborate and working interdisciplinary</a:t>
            </a:r>
            <a:endParaRPr lang="en-GB" sz="2000" b="0" i="0" dirty="0">
              <a:solidFill>
                <a:srgbClr val="040C28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40C2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Adaptive and useful tool</a:t>
            </a: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146" name="Picture 2" descr="No photo description available.">
            <a:extLst>
              <a:ext uri="{FF2B5EF4-FFF2-40B4-BE49-F238E27FC236}">
                <a16:creationId xmlns:a16="http://schemas.microsoft.com/office/drawing/2014/main" id="{CC01F662-1733-4093-9385-915B6934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018" y="1381125"/>
            <a:ext cx="47244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36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2" b="-24"/>
          <a:stretch/>
        </p:blipFill>
        <p:spPr>
          <a:xfrm>
            <a:off x="6122610" y="0"/>
            <a:ext cx="6086168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234967" y="542612"/>
            <a:ext cx="5574706" cy="5727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800" b="1" i="0" dirty="0">
              <a:effectLst/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Challenges</a:t>
            </a:r>
          </a:p>
          <a:p>
            <a:pPr algn="ctr">
              <a:lnSpc>
                <a:spcPct val="150000"/>
              </a:lnSpc>
            </a:pPr>
            <a:endParaRPr lang="en-GB" sz="2000" b="1" dirty="0"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</a:rPr>
              <a:t>Perceived as something separate from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a typeface="+mn-lt"/>
                <a:cs typeface="+mn-lt"/>
              </a:rPr>
              <a:t>Lack of a shared language / language barriers</a:t>
            </a:r>
            <a:endParaRPr lang="en-GB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</a:rPr>
              <a:t>Many disciplines with no tradition in teaching digital skills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</a:rPr>
              <a:t>Cognitive 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</a:rPr>
              <a:t>Some techniques would have a fairly step learning curve</a:t>
            </a:r>
            <a:endParaRPr lang="en-GB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443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4C3EE-3DA3-43F0-B3B9-D697FCC390AD}"/>
              </a:ext>
            </a:extLst>
          </p:cNvPr>
          <p:cNvSpPr txBox="1"/>
          <p:nvPr/>
        </p:nvSpPr>
        <p:spPr>
          <a:xfrm>
            <a:off x="6321135" y="170557"/>
            <a:ext cx="5723324" cy="70659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endParaRPr lang="en-GB" sz="1800" b="1" i="0" dirty="0">
              <a:effectLst/>
              <a:latin typeface="Integral CF" panose="00000500000000000000" pitchFamily="50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But</a:t>
            </a:r>
          </a:p>
          <a:p>
            <a:pPr algn="ctr">
              <a:lnSpc>
                <a:spcPct val="150000"/>
              </a:lnSpc>
            </a:pPr>
            <a:endParaRPr lang="en-GB" sz="2000" b="1" dirty="0">
              <a:latin typeface="Source Sans Pro"/>
              <a:ea typeface="Source Sans Pr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</a:rPr>
              <a:t>Lot of similarities with mental processes you are familiar with (coding &lt;-&gt; design process: generate-test-iterate)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ea typeface="+mn-lt"/>
                <a:cs typeface="+mn-lt"/>
              </a:rPr>
              <a:t>Can free you form repetitive tasks</a:t>
            </a:r>
            <a:endParaRPr lang="en-GB" dirty="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</a:rPr>
              <a:t>Make your work accessible and reproducible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</a:rPr>
              <a:t>See data from a different perspective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/>
                <a:ea typeface="Source Sans Pro"/>
              </a:rPr>
              <a:t>Add a new tool to your toolbox</a:t>
            </a:r>
          </a:p>
          <a:p>
            <a:pPr>
              <a:lnSpc>
                <a:spcPct val="150000"/>
              </a:lnSpc>
            </a:pPr>
            <a:endParaRPr lang="en-GB" sz="2000" dirty="0">
              <a:latin typeface="Source Sans Pro"/>
              <a:ea typeface="Source Sans Pro"/>
            </a:endParaRPr>
          </a:p>
          <a:p>
            <a:pPr>
              <a:lnSpc>
                <a:spcPct val="150000"/>
              </a:lnSpc>
            </a:pPr>
            <a:endParaRPr lang="en-GB" sz="2000" dirty="0">
              <a:latin typeface="Source Sans Pro"/>
              <a:ea typeface="Source Sans Pro"/>
              <a:cs typeface="Nirmala UI Semi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C85C5-B199-420E-A4B6-7ED6216C35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2" b="-24"/>
          <a:stretch/>
        </p:blipFill>
        <p:spPr>
          <a:xfrm flipH="1">
            <a:off x="0" y="0"/>
            <a:ext cx="6086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0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19DB-554D-46DB-97D8-C742145B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63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about an example?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38852-4936-47A5-9670-AA3E41FA3890}"/>
              </a:ext>
            </a:extLst>
          </p:cNvPr>
          <p:cNvSpPr txBox="1"/>
          <p:nvPr/>
        </p:nvSpPr>
        <p:spPr>
          <a:xfrm>
            <a:off x="0" y="1385577"/>
            <a:ext cx="940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Remember the GIF we saw earlier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4A0AF-7074-407A-8224-A8AD8B91AE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3" b="9547"/>
          <a:stretch/>
        </p:blipFill>
        <p:spPr>
          <a:xfrm>
            <a:off x="41945" y="1848411"/>
            <a:ext cx="12108110" cy="278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338BD-514C-438D-9A3E-8CEFDE376CCC}"/>
              </a:ext>
            </a:extLst>
          </p:cNvPr>
          <p:cNvSpPr txBox="1"/>
          <p:nvPr/>
        </p:nvSpPr>
        <p:spPr>
          <a:xfrm>
            <a:off x="187035" y="5758555"/>
            <a:ext cx="6220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… </a:t>
            </a:r>
            <a:r>
              <a:rPr lang="en-GB" dirty="0">
                <a:hlinkClick r:id="rId4"/>
              </a:rPr>
              <a:t>let’s try to see how you can do that with code 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DCBE0-07CD-405E-BE11-473AD29CFC37}"/>
              </a:ext>
            </a:extLst>
          </p:cNvPr>
          <p:cNvSpPr txBox="1"/>
          <p:nvPr/>
        </p:nvSpPr>
        <p:spPr>
          <a:xfrm>
            <a:off x="187035" y="5009589"/>
            <a:ext cx="710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do you think the steps to do the same thing manually would be?</a:t>
            </a:r>
          </a:p>
        </p:txBody>
      </p:sp>
    </p:spTree>
    <p:extLst>
      <p:ext uri="{BB962C8B-B14F-4D97-AF65-F5344CB8AC3E}">
        <p14:creationId xmlns:p14="http://schemas.microsoft.com/office/powerpoint/2010/main" val="311845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E097-48DB-49FA-A49E-95D2DB97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473" y="0"/>
            <a:ext cx="4044372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My Background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74B80C4C-E9E6-4285-94B2-0616E0A112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95970"/>
            <a:ext cx="4159259" cy="516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9A48DF37-3A78-4EC2-A9E3-8A074FE5B8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740C9-2F47-4306-BA74-8AA336B671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4158846" cy="2484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21CF4-4D59-4E04-8987-B325FD03FCDB}"/>
              </a:ext>
            </a:extLst>
          </p:cNvPr>
          <p:cNvSpPr txBox="1"/>
          <p:nvPr/>
        </p:nvSpPr>
        <p:spPr>
          <a:xfrm>
            <a:off x="4977675" y="1162107"/>
            <a:ext cx="69083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Masters in Geo-technologies for Archaeology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PhD in Classical Archaeology (Computational Archaeology)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Digital Skills Training Manager for CDCS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687F256-5BD0-4142-A5CF-9BE0838299C8}"/>
              </a:ext>
            </a:extLst>
          </p:cNvPr>
          <p:cNvSpPr/>
          <p:nvPr/>
        </p:nvSpPr>
        <p:spPr>
          <a:xfrm>
            <a:off x="4306455" y="4444417"/>
            <a:ext cx="604982" cy="3971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6395A262-D82B-4198-83E6-03F715191C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6F1338-AD90-4F2D-80A4-8CC7799BD0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7676" y="2918195"/>
            <a:ext cx="3115827" cy="393980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5CF3C7EA-8881-46D8-B59D-29E2A2E1E60E}"/>
              </a:ext>
            </a:extLst>
          </p:cNvPr>
          <p:cNvSpPr/>
          <p:nvPr/>
        </p:nvSpPr>
        <p:spPr>
          <a:xfrm>
            <a:off x="8192932" y="4444417"/>
            <a:ext cx="604982" cy="3971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6DB0D310-8E3E-4321-A85D-E8B63A2857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10">
            <a:extLst>
              <a:ext uri="{FF2B5EF4-FFF2-40B4-BE49-F238E27FC236}">
                <a16:creationId xmlns:a16="http://schemas.microsoft.com/office/drawing/2014/main" id="{F2371867-28B9-47A1-B94C-47DD0EF304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B5B366-EAC2-4657-952D-4E98A634AC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1920" y="2918195"/>
            <a:ext cx="2974109" cy="39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3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49662" y="1597017"/>
            <a:ext cx="1107996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endParaRPr lang="en-GB">
              <a:solidFill>
                <a:srgbClr val="002E5F"/>
              </a:solidFill>
              <a:latin typeface="Integral CF Bold" panose="00000800000000000000" pitchFamily="50" charset="0"/>
            </a:endParaRPr>
          </a:p>
          <a:p>
            <a:r>
              <a:rPr lang="en-GB">
                <a:solidFill>
                  <a:srgbClr val="002E5F"/>
                </a:solidFill>
              </a:rPr>
              <a:t>	</a:t>
            </a:r>
            <a:endParaRPr lang="en-GB" i="1">
              <a:solidFill>
                <a:srgbClr val="002E5F"/>
              </a:solidFill>
              <a:cs typeface="Calibri" panose="020F0502020204030204"/>
            </a:endParaRPr>
          </a:p>
          <a:p>
            <a:r>
              <a:rPr lang="en-GB">
                <a:solidFill>
                  <a:srgbClr val="002E5F"/>
                </a:solidFill>
                <a:latin typeface="Integral CF Bold" panose="00000800000000000000" pitchFamily="50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3DCDB-4347-4311-BB30-5EA80E0D5F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55" y="-344559"/>
            <a:ext cx="1247244" cy="1247244"/>
          </a:xfrm>
          <a:prstGeom prst="rect">
            <a:avLst/>
          </a:prstGeom>
        </p:spPr>
      </p:pic>
      <p:pic>
        <p:nvPicPr>
          <p:cNvPr id="8" name="Google Shape;286;p28">
            <a:extLst>
              <a:ext uri="{FF2B5EF4-FFF2-40B4-BE49-F238E27FC236}">
                <a16:creationId xmlns:a16="http://schemas.microsoft.com/office/drawing/2014/main" id="{9FC4CE54-57BF-4761-8143-1B7D6BAA449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4F786-F036-4BF7-908D-E2570E02FE8D}"/>
              </a:ext>
            </a:extLst>
          </p:cNvPr>
          <p:cNvSpPr txBox="1"/>
          <p:nvPr/>
        </p:nvSpPr>
        <p:spPr>
          <a:xfrm>
            <a:off x="1149293" y="2598003"/>
            <a:ext cx="352337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0AF0F-B976-4EF6-9659-1E5920173599}"/>
              </a:ext>
            </a:extLst>
          </p:cNvPr>
          <p:cNvSpPr txBox="1"/>
          <p:nvPr/>
        </p:nvSpPr>
        <p:spPr>
          <a:xfrm>
            <a:off x="3723655" y="5239901"/>
            <a:ext cx="828501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You can play around with the code of the demo and access these slides at</a:t>
            </a:r>
          </a:p>
          <a:p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GitHub - Lucia-Michielin/</a:t>
            </a:r>
            <a:r>
              <a:rPr lang="en-GB" sz="2400" dirty="0" err="1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DesignInformatics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8CA7A3-3861-461F-BEB4-36D497B66C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2582" y="140771"/>
            <a:ext cx="1450109" cy="145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E0B1-A800-4597-9249-CC95BD9F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47" y="126479"/>
            <a:ext cx="10669018" cy="1325563"/>
          </a:xfrm>
        </p:spPr>
        <p:txBody>
          <a:bodyPr>
            <a:noAutofit/>
          </a:bodyPr>
          <a:lstStyle/>
          <a:p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Photogrammetry and GIS for Archaeology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GB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614F1C4-D23A-4436-AE0F-AAD4C673D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94" y="1254649"/>
            <a:ext cx="5468945" cy="30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isultati immagini per phantom 3 drone">
            <a:extLst>
              <a:ext uri="{FF2B5EF4-FFF2-40B4-BE49-F238E27FC236}">
                <a16:creationId xmlns:a16="http://schemas.microsoft.com/office/drawing/2014/main" id="{E3962D07-8C32-4196-96B7-5DDF811E4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616" y="2150662"/>
            <a:ext cx="1228900" cy="6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Risultati immagini per qgis">
            <a:extLst>
              <a:ext uri="{FF2B5EF4-FFF2-40B4-BE49-F238E27FC236}">
                <a16:creationId xmlns:a16="http://schemas.microsoft.com/office/drawing/2014/main" id="{B74372AD-7CDC-4D65-A968-04CF1F6D7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475" y="2968298"/>
            <a:ext cx="655182" cy="74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D415F71-C89B-480F-9A1C-620554A1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303" y="1288121"/>
            <a:ext cx="818571" cy="6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CE5D72-8982-4D3B-B6AC-71E141450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6906" y="4456799"/>
            <a:ext cx="8214610" cy="236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0E99B1-D2BF-4A8B-B5BC-47920014743D}"/>
              </a:ext>
            </a:extLst>
          </p:cNvPr>
          <p:cNvSpPr txBox="1"/>
          <p:nvPr/>
        </p:nvSpPr>
        <p:spPr>
          <a:xfrm>
            <a:off x="2878228" y="2920028"/>
            <a:ext cx="6183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</a:rPr>
              <a:t> </a:t>
            </a:r>
            <a:endParaRPr lang="en-GB" dirty="0"/>
          </a:p>
        </p:txBody>
      </p:sp>
      <p:pic>
        <p:nvPicPr>
          <p:cNvPr id="13" name="Google Shape;132;p6">
            <a:extLst>
              <a:ext uri="{FF2B5EF4-FFF2-40B4-BE49-F238E27FC236}">
                <a16:creationId xmlns:a16="http://schemas.microsoft.com/office/drawing/2014/main" id="{DFE8DD68-8CD3-43C5-9DD0-6C6F8A5BF50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947" y="1000627"/>
            <a:ext cx="3830776" cy="541792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7171" name="Picture 3" descr="A close up of a camera&#10;&#10;Description automatically generated">
            <a:extLst>
              <a:ext uri="{FF2B5EF4-FFF2-40B4-BE49-F238E27FC236}">
                <a16:creationId xmlns:a16="http://schemas.microsoft.com/office/drawing/2014/main" id="{BB118227-4419-408F-B084-2612A1015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403" y="4011418"/>
            <a:ext cx="859114" cy="6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46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7CD4485-7ABE-4AEC-9725-DD887F11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3" y="910726"/>
            <a:ext cx="3888391" cy="275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Nessun testo alternativo automatico disponibile.">
            <a:extLst>
              <a:ext uri="{FF2B5EF4-FFF2-40B4-BE49-F238E27FC236}">
                <a16:creationId xmlns:a16="http://schemas.microsoft.com/office/drawing/2014/main" id="{ADD6034B-7DC5-47B0-8BD8-CB9779C8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578" y="1181266"/>
            <a:ext cx="2946169" cy="220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qgis logo">
            <a:extLst>
              <a:ext uri="{FF2B5EF4-FFF2-40B4-BE49-F238E27FC236}">
                <a16:creationId xmlns:a16="http://schemas.microsoft.com/office/drawing/2014/main" id="{AA74666F-8BDD-4D5B-8A44-746FC6F7A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738" y="-5943600"/>
            <a:ext cx="16954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Related image">
            <a:extLst>
              <a:ext uri="{FF2B5EF4-FFF2-40B4-BE49-F238E27FC236}">
                <a16:creationId xmlns:a16="http://schemas.microsoft.com/office/drawing/2014/main" id="{78B38245-8B0E-49D9-87F6-514E04F3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57" y="5926987"/>
            <a:ext cx="933159" cy="93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Image result for qgis logo">
            <a:extLst>
              <a:ext uri="{FF2B5EF4-FFF2-40B4-BE49-F238E27FC236}">
                <a16:creationId xmlns:a16="http://schemas.microsoft.com/office/drawing/2014/main" id="{A27865A9-4133-497F-8382-A4D40586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610" y="5966784"/>
            <a:ext cx="747066" cy="8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33BEBD-44EB-4CD0-8F1F-2942F23492D1}"/>
              </a:ext>
            </a:extLst>
          </p:cNvPr>
          <p:cNvSpPr txBox="1">
            <a:spLocks/>
          </p:cNvSpPr>
          <p:nvPr/>
        </p:nvSpPr>
        <p:spPr>
          <a:xfrm>
            <a:off x="0" y="686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GIS and 3D Reconstructions for Heritage</a:t>
            </a:r>
            <a:br>
              <a:rPr lang="en-US" altLang="en-US" sz="1200" dirty="0">
                <a:latin typeface="Arial" panose="020B0604020202020204" pitchFamily="34" charset="0"/>
              </a:rPr>
            </a:br>
            <a:endParaRPr lang="en-GB" sz="3200" dirty="0"/>
          </a:p>
        </p:txBody>
      </p:sp>
      <p:pic>
        <p:nvPicPr>
          <p:cNvPr id="9" name="Google Shape;157;p8">
            <a:extLst>
              <a:ext uri="{FF2B5EF4-FFF2-40B4-BE49-F238E27FC236}">
                <a16:creationId xmlns:a16="http://schemas.microsoft.com/office/drawing/2014/main" id="{57D04E6B-83F8-490D-B7E2-28FEA93E65BA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108" y="3879529"/>
            <a:ext cx="6637535" cy="262099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161;p8" descr="L'immagine puÃ² contenere: nuvola, cielo, erba, spazio all'aperto e natura">
            <a:extLst>
              <a:ext uri="{FF2B5EF4-FFF2-40B4-BE49-F238E27FC236}">
                <a16:creationId xmlns:a16="http://schemas.microsoft.com/office/drawing/2014/main" id="{53A7EDFE-88B9-4880-82C4-188DF3C0B282}"/>
              </a:ext>
            </a:extLst>
          </p:cNvPr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0844" y="1219372"/>
            <a:ext cx="3938157" cy="22096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06D4175-28E3-421D-AC9F-22238CA503B7}"/>
              </a:ext>
            </a:extLst>
          </p:cNvPr>
          <p:cNvSpPr/>
          <p:nvPr/>
        </p:nvSpPr>
        <p:spPr>
          <a:xfrm>
            <a:off x="3804392" y="2211508"/>
            <a:ext cx="604982" cy="3971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42B6CD-B713-4913-ACA3-3F45A1B21E69}"/>
              </a:ext>
            </a:extLst>
          </p:cNvPr>
          <p:cNvSpPr/>
          <p:nvPr/>
        </p:nvSpPr>
        <p:spPr>
          <a:xfrm>
            <a:off x="7456895" y="2125604"/>
            <a:ext cx="604982" cy="3971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oogle Shape;158;p8" descr="Obsah obrázku tráva&#10;&#10;Popis se vygeneroval automaticky.">
            <a:extLst>
              <a:ext uri="{FF2B5EF4-FFF2-40B4-BE49-F238E27FC236}">
                <a16:creationId xmlns:a16="http://schemas.microsoft.com/office/drawing/2014/main" id="{E6FB6DC4-2B8B-4D18-944E-886E4C0C3792}"/>
              </a:ext>
            </a:extLst>
          </p:cNvPr>
          <p:cNvPicPr preferRelativeResize="0"/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8130846" y="3570387"/>
            <a:ext cx="3938155" cy="22152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4" name="Picture 10" descr="Augmented Reality: A Perfect match for IoT | by Soma Karthik |  DataDrivenInvestor">
            <a:extLst>
              <a:ext uri="{FF2B5EF4-FFF2-40B4-BE49-F238E27FC236}">
                <a16:creationId xmlns:a16="http://schemas.microsoft.com/office/drawing/2014/main" id="{BB5E7463-F70B-42B3-8FF3-2C563AB12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12970" y="5966784"/>
            <a:ext cx="1556031" cy="8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66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A1EE284-FB27-48CA-A3B2-897EFE5C8A90}"/>
              </a:ext>
            </a:extLst>
          </p:cNvPr>
          <p:cNvSpPr txBox="1">
            <a:spLocks/>
          </p:cNvSpPr>
          <p:nvPr/>
        </p:nvSpPr>
        <p:spPr>
          <a:xfrm>
            <a:off x="18126" y="-16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 Statistics to Light Simulation</a:t>
            </a:r>
            <a:endParaRPr lang="en-GB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3026E7-1267-4B95-BF96-2564A6C16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935" y="6094307"/>
            <a:ext cx="655911" cy="50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o photo description available.">
            <a:extLst>
              <a:ext uri="{FF2B5EF4-FFF2-40B4-BE49-F238E27FC236}">
                <a16:creationId xmlns:a16="http://schemas.microsoft.com/office/drawing/2014/main" id="{0F7082C4-C253-4A11-B2A5-F551CDD008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43" y="1256863"/>
            <a:ext cx="2829414" cy="200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96;p12">
            <a:extLst>
              <a:ext uri="{FF2B5EF4-FFF2-40B4-BE49-F238E27FC236}">
                <a16:creationId xmlns:a16="http://schemas.microsoft.com/office/drawing/2014/main" id="{157F5280-31AF-47FD-B3D4-C0A599B8B83D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4478" y="1228367"/>
            <a:ext cx="3509653" cy="432452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197;p12">
            <a:extLst>
              <a:ext uri="{FF2B5EF4-FFF2-40B4-BE49-F238E27FC236}">
                <a16:creationId xmlns:a16="http://schemas.microsoft.com/office/drawing/2014/main" id="{91B80C6B-1C85-48FA-A59B-5B7D9BA2DFFC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0846" y="1228367"/>
            <a:ext cx="5782811" cy="27450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3BFFF785-12A1-4B74-9BE4-DE0D477B338A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3" y="3720717"/>
            <a:ext cx="3509653" cy="30175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70CF24-2DA6-496E-828C-B55958F50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96" y="4314506"/>
            <a:ext cx="5328628" cy="2347067"/>
          </a:xfrm>
          <a:prstGeom prst="rect">
            <a:avLst/>
          </a:prstGeom>
        </p:spPr>
      </p:pic>
      <p:pic>
        <p:nvPicPr>
          <p:cNvPr id="16" name="Picture 7" descr="Image result for qgis logo">
            <a:extLst>
              <a:ext uri="{FF2B5EF4-FFF2-40B4-BE49-F238E27FC236}">
                <a16:creationId xmlns:a16="http://schemas.microsoft.com/office/drawing/2014/main" id="{8AA82642-C858-4D04-A988-D0F30E1F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50" y="5915059"/>
            <a:ext cx="677957" cy="7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DA026B9-5860-422A-99D4-3EFC423DE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011" y="6039896"/>
            <a:ext cx="1203398" cy="57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69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13DB9B2-3886-46F0-8E8F-15922B0F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9" y="2173296"/>
            <a:ext cx="6735003" cy="45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blender logo">
            <a:extLst>
              <a:ext uri="{FF2B5EF4-FFF2-40B4-BE49-F238E27FC236}">
                <a16:creationId xmlns:a16="http://schemas.microsoft.com/office/drawing/2014/main" id="{BA9794B3-3039-49BB-8BBE-7D22EBD8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277" y="782941"/>
            <a:ext cx="1513416" cy="78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mathlab logo">
            <a:extLst>
              <a:ext uri="{FF2B5EF4-FFF2-40B4-BE49-F238E27FC236}">
                <a16:creationId xmlns:a16="http://schemas.microsoft.com/office/drawing/2014/main" id="{BDB22709-A7B1-4781-B9E5-1365CBDF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277" y="41266"/>
            <a:ext cx="1301948" cy="7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CE80C3AB-2FD6-4D77-89D0-61C9EC7E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232" y="2173296"/>
            <a:ext cx="51435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1EE284-FB27-48CA-A3B2-897EFE5C8A90}"/>
              </a:ext>
            </a:extLst>
          </p:cNvPr>
          <p:cNvSpPr txBox="1">
            <a:spLocks/>
          </p:cNvSpPr>
          <p:nvPr/>
        </p:nvSpPr>
        <p:spPr>
          <a:xfrm>
            <a:off x="72877" y="1201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 Statistics to Light Simulation</a:t>
            </a:r>
            <a:br>
              <a:rPr lang="en-US" altLang="en-US" sz="1200" dirty="0">
                <a:latin typeface="Arial" panose="020B0604020202020204" pitchFamily="34" charset="0"/>
              </a:rPr>
            </a:br>
            <a:endParaRPr lang="en-GB" sz="3200" dirty="0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2DD9F660-6E6A-4BFD-80A5-62538506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79" y="1084259"/>
            <a:ext cx="2061652" cy="210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71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6121-448F-4360-B276-D22F7435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959"/>
            <a:ext cx="6174217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Studying the Impact of Light in Roman Frescos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B84E07-C04D-4069-B7B3-129BB81A6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6426" y="2605573"/>
            <a:ext cx="6431293" cy="421003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04F878-9413-4A5F-86F9-2C023FA93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8046"/>
            <a:ext cx="3531765" cy="3640564"/>
          </a:xfrm>
          <a:prstGeom prst="rect">
            <a:avLst/>
          </a:prstGeom>
        </p:spPr>
      </p:pic>
      <p:pic>
        <p:nvPicPr>
          <p:cNvPr id="3074" name="Picture 2" descr="Optical illusion tricks brain into seeing moving picture">
            <a:extLst>
              <a:ext uri="{FF2B5EF4-FFF2-40B4-BE49-F238E27FC236}">
                <a16:creationId xmlns:a16="http://schemas.microsoft.com/office/drawing/2014/main" id="{456B533F-909D-4E40-AF9D-F8FB59A5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0" y="4764302"/>
            <a:ext cx="3082560" cy="20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E5481F-9EE3-4879-9754-4FC7A2C8E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37" y="82336"/>
            <a:ext cx="6290983" cy="2500205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C68E0D2-1D5A-4B38-B285-B07CFEA5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208" y="4929436"/>
            <a:ext cx="809539" cy="8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16F740A-E71E-4E05-8636-6F203F92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208" y="5738615"/>
            <a:ext cx="906011" cy="9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15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b="-1"/>
          <a:stretch/>
        </p:blipFill>
        <p:spPr>
          <a:xfrm>
            <a:off x="6247840" y="0"/>
            <a:ext cx="6022058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4967" y="19663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  <a:p>
            <a:endParaRPr lang="en-GB" dirty="0">
              <a:solidFill>
                <a:srgbClr val="002E5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59615"/>
            <a:ext cx="6096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CDCS Training Programme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041102"/>
            <a:ext cx="6247840" cy="50066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Applied digital skills training for CAHSS Researchers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Highly interdisciplinary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Research-oriented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One measure does not fit all approach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Reusable and accessible material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Self-learning and asynchronous training/support (GitHub + Pathway of Learning)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Between 700-1000 signups/year from all CAHSS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From ‘Intro to coding’ to ‘Working with 3D data’</a:t>
            </a:r>
          </a:p>
        </p:txBody>
      </p:sp>
    </p:spTree>
    <p:extLst>
      <p:ext uri="{BB962C8B-B14F-4D97-AF65-F5344CB8AC3E}">
        <p14:creationId xmlns:p14="http://schemas.microsoft.com/office/powerpoint/2010/main" val="91643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c mashup - Calton Hill, Edinburgh-8002418 [Chris Close]">
            <a:extLst>
              <a:ext uri="{FF2B5EF4-FFF2-40B4-BE49-F238E27FC236}">
                <a16:creationId xmlns:a16="http://schemas.microsoft.com/office/drawing/2014/main" id="{47B7FE0C-33B9-4C97-892E-E82EF1DBA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62662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0228" y="131450"/>
            <a:ext cx="563428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CDCS Summer School</a:t>
            </a:r>
          </a:p>
          <a:p>
            <a:r>
              <a:rPr lang="it-IT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(10-14/06/24)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6256" y="1443841"/>
            <a:ext cx="580222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Focused on hands-on computational methods for data and text analysis. </a:t>
            </a:r>
          </a:p>
          <a:p>
            <a:pPr algn="l"/>
            <a:endParaRPr lang="en-GB" b="0" i="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Different formats each year but each version has focused on helping researchers from higher education institutions develop their digital and computational skills.</a:t>
            </a:r>
          </a:p>
          <a:p>
            <a:pPr algn="l"/>
            <a:endParaRPr lang="en-GB" b="0" i="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2 streams: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 Gentle Introduction to Coding for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Text and Data Analysis in the Wild (2024 theme: The History of Scotland)</a:t>
            </a:r>
          </a:p>
          <a:p>
            <a:pPr algn="ctr"/>
            <a:endParaRPr lang="en-GB" b="0" i="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9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11302</TotalTime>
  <Words>844</Words>
  <Application>Microsoft Office PowerPoint</Application>
  <PresentationFormat>Widescreen</PresentationFormat>
  <Paragraphs>151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Integral CF</vt:lpstr>
      <vt:lpstr>Integral CF Bold</vt:lpstr>
      <vt:lpstr>Source Sans Pro</vt:lpstr>
      <vt:lpstr>Office Theme</vt:lpstr>
      <vt:lpstr>PowerPoint Presentation</vt:lpstr>
      <vt:lpstr>My Background</vt:lpstr>
      <vt:lpstr>Photogrammetry and GIS for Archaeology </vt:lpstr>
      <vt:lpstr>PowerPoint Presentation</vt:lpstr>
      <vt:lpstr>PowerPoint Presentation</vt:lpstr>
      <vt:lpstr>PowerPoint Presentation</vt:lpstr>
      <vt:lpstr>Studying the Impact of Light in Roman Frescos</vt:lpstr>
      <vt:lpstr>PowerPoint Presentation</vt:lpstr>
      <vt:lpstr>PowerPoint Presentation</vt:lpstr>
      <vt:lpstr>PowerPoint Presentation</vt:lpstr>
      <vt:lpstr>Creative Coding for Design: Using Data to Create</vt:lpstr>
      <vt:lpstr>Creative Coding for Design: Learning Outcomes </vt:lpstr>
      <vt:lpstr>What you are going to learn</vt:lpstr>
      <vt:lpstr>Creative Coding for Design: Structure and Assessments </vt:lpstr>
      <vt:lpstr>Creative Coding for Design: Structure </vt:lpstr>
      <vt:lpstr>Why coding?</vt:lpstr>
      <vt:lpstr>PowerPoint Presentation</vt:lpstr>
      <vt:lpstr>PowerPoint Presentation</vt:lpstr>
      <vt:lpstr>What about an example?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 Michielin</dc:creator>
  <cp:lastModifiedBy>Lucia Michielin</cp:lastModifiedBy>
  <cp:revision>72</cp:revision>
  <dcterms:created xsi:type="dcterms:W3CDTF">2024-02-17T17:06:46Z</dcterms:created>
  <dcterms:modified xsi:type="dcterms:W3CDTF">2024-02-25T22:12:21Z</dcterms:modified>
</cp:coreProperties>
</file>